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heme/themeOverride7.xml" ContentType="application/vnd.openxmlformats-officedocument.themeOverr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theme/themeOverride6.xml" ContentType="application/vnd.openxmlformats-officedocument.themeOverrid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Medium of News</a:t>
            </a:r>
          </a:p>
        </c:rich>
      </c:tx>
      <c:layout/>
    </c:title>
    <c:plotArea>
      <c:layout/>
      <c:pieChart>
        <c:varyColors val="1"/>
        <c:ser>
          <c:idx val="0"/>
          <c:order val="0"/>
          <c:tx>
            <c:strRef>
              <c:f>Sheet1!$B$1</c:f>
              <c:strCache>
                <c:ptCount val="1"/>
                <c:pt idx="0">
                  <c:v>Frequency</c:v>
                </c:pt>
              </c:strCache>
            </c:strRef>
          </c:tx>
          <c:dPt>
            <c:idx val="1"/>
            <c:explosion val="24"/>
          </c:dPt>
          <c:dLbls>
            <c:showPercent val="1"/>
            <c:showLeaderLines val="1"/>
          </c:dLbls>
          <c:cat>
            <c:strRef>
              <c:f>Sheet1!$A$2:$A$5</c:f>
              <c:strCache>
                <c:ptCount val="4"/>
                <c:pt idx="0">
                  <c:v>Newspapers</c:v>
                </c:pt>
                <c:pt idx="1">
                  <c:v>Television</c:v>
                </c:pt>
                <c:pt idx="2">
                  <c:v>Online News</c:v>
                </c:pt>
                <c:pt idx="3">
                  <c:v>Others</c:v>
                </c:pt>
              </c:strCache>
            </c:strRef>
          </c:cat>
          <c:val>
            <c:numRef>
              <c:f>Sheet1!$B$2:$B$5</c:f>
              <c:numCache>
                <c:formatCode>General</c:formatCode>
                <c:ptCount val="4"/>
                <c:pt idx="0">
                  <c:v>8</c:v>
                </c:pt>
                <c:pt idx="1">
                  <c:v>8</c:v>
                </c:pt>
                <c:pt idx="2">
                  <c:v>5</c:v>
                </c:pt>
                <c:pt idx="3">
                  <c:v>5</c:v>
                </c:pt>
              </c:numCache>
            </c:numRef>
          </c:val>
        </c:ser>
        <c:dLbls>
          <c:showPercent val="1"/>
        </c:dLbls>
        <c:firstSliceAng val="0"/>
      </c:pieChart>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National News Organizations</a:t>
            </a:r>
          </a:p>
        </c:rich>
      </c:tx>
      <c:layout/>
    </c:title>
    <c:plotArea>
      <c:layout/>
      <c:barChart>
        <c:barDir val="col"/>
        <c:grouping val="clustered"/>
        <c:ser>
          <c:idx val="0"/>
          <c:order val="0"/>
          <c:tx>
            <c:strRef>
              <c:f>Sheet1!$B$14</c:f>
              <c:strCache>
                <c:ptCount val="1"/>
                <c:pt idx="0">
                  <c:v>Frequency</c:v>
                </c:pt>
              </c:strCache>
            </c:strRef>
          </c:tx>
          <c:cat>
            <c:strRef>
              <c:f>Sheet1!$A$15:$A$21</c:f>
              <c:strCache>
                <c:ptCount val="7"/>
                <c:pt idx="0">
                  <c:v>Times Now</c:v>
                </c:pt>
                <c:pt idx="1">
                  <c:v>NDTV</c:v>
                </c:pt>
                <c:pt idx="2">
                  <c:v>BBC</c:v>
                </c:pt>
                <c:pt idx="3">
                  <c:v>CNN</c:v>
                </c:pt>
                <c:pt idx="4">
                  <c:v>Samachar</c:v>
                </c:pt>
                <c:pt idx="5">
                  <c:v>Doordarshan</c:v>
                </c:pt>
                <c:pt idx="6">
                  <c:v>Other</c:v>
                </c:pt>
              </c:strCache>
            </c:strRef>
          </c:cat>
          <c:val>
            <c:numRef>
              <c:f>Sheet1!$B$15:$B$21</c:f>
              <c:numCache>
                <c:formatCode>General</c:formatCode>
                <c:ptCount val="7"/>
                <c:pt idx="0">
                  <c:v>3</c:v>
                </c:pt>
                <c:pt idx="1">
                  <c:v>1</c:v>
                </c:pt>
                <c:pt idx="2">
                  <c:v>1</c:v>
                </c:pt>
                <c:pt idx="3">
                  <c:v>3</c:v>
                </c:pt>
                <c:pt idx="4">
                  <c:v>2</c:v>
                </c:pt>
                <c:pt idx="5">
                  <c:v>2</c:v>
                </c:pt>
                <c:pt idx="6">
                  <c:v>7</c:v>
                </c:pt>
              </c:numCache>
            </c:numRef>
          </c:val>
        </c:ser>
        <c:axId val="63791872"/>
        <c:axId val="63793408"/>
      </c:barChart>
      <c:catAx>
        <c:axId val="63791872"/>
        <c:scaling>
          <c:orientation val="minMax"/>
        </c:scaling>
        <c:axPos val="b"/>
        <c:tickLblPos val="nextTo"/>
        <c:crossAx val="63793408"/>
        <c:crosses val="autoZero"/>
        <c:auto val="1"/>
        <c:lblAlgn val="ctr"/>
        <c:lblOffset val="100"/>
      </c:catAx>
      <c:valAx>
        <c:axId val="63793408"/>
        <c:scaling>
          <c:orientation val="minMax"/>
        </c:scaling>
        <c:axPos val="l"/>
        <c:majorGridlines/>
        <c:numFmt formatCode="General" sourceLinked="1"/>
        <c:tickLblPos val="nextTo"/>
        <c:crossAx val="63791872"/>
        <c:crosses val="autoZero"/>
        <c:crossBetween val="between"/>
      </c:valAx>
    </c:plotArea>
    <c:legend>
      <c:legendPos val="r"/>
      <c:layout/>
    </c:legend>
    <c:plotVisOnly val="1"/>
  </c:chart>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357B7FEF-35E5-4E4B-9B77-93341A5F6F73}" type="datetimeFigureOut">
              <a:rPr lang="en-US" smtClean="0"/>
              <a:pPr/>
              <a:t>12/29/2015</a:t>
            </a:fld>
            <a:endParaRPr lang="en-US"/>
          </a:p>
        </p:txBody>
      </p:sp>
      <p:sp>
        <p:nvSpPr>
          <p:cNvPr id="5" name="Footer Placeholder 4"/>
          <p:cNvSpPr>
            <a:spLocks noGrp="1"/>
          </p:cNvSpPr>
          <p:nvPr>
            <p:ph type="ftr" sz="quarter" idx="11"/>
          </p:nvPr>
        </p:nvSpPr>
        <p:spPr>
          <a:xfrm>
            <a:off x="2971799" y="5870576"/>
            <a:ext cx="3670469" cy="377825"/>
          </a:xfrm>
        </p:spPr>
        <p:txBody>
          <a:bodyPr/>
          <a:lstStyle/>
          <a:p>
            <a:endParaRPr lang="en-US"/>
          </a:p>
        </p:txBody>
      </p:sp>
      <p:sp>
        <p:nvSpPr>
          <p:cNvPr id="6" name="Slide Number Placeholder 5"/>
          <p:cNvSpPr>
            <a:spLocks noGrp="1"/>
          </p:cNvSpPr>
          <p:nvPr>
            <p:ph type="sldNum" sz="quarter" idx="12"/>
          </p:nvPr>
        </p:nvSpPr>
        <p:spPr>
          <a:xfrm>
            <a:off x="7956719" y="5870576"/>
            <a:ext cx="413375" cy="377825"/>
          </a:xfrm>
        </p:spPr>
        <p:txBody>
          <a:bodyPr/>
          <a:lstStyle/>
          <a:p>
            <a:fld id="{9AE01D88-0935-4F4C-B6FB-8B103AABDA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4732865"/>
            <a:ext cx="759857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0"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0"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7B7FEF-35E5-4E4B-9B77-93341A5F6F73}" type="datetimeFigureOut">
              <a:rPr lang="en-US" smtClean="0"/>
              <a:pPr/>
              <a:t>12/29/2015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01D88-0935-4F4C-B6FB-8B103AABDAC5}"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1"/>
            <a:ext cx="7598570"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7B7FEF-35E5-4E4B-9B77-93341A5F6F73}" type="datetimeFigureOut">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01D88-0935-4F4C-B6FB-8B103AABDAC5}" type="slidenum">
              <a:rPr lang="en-US" smtClean="0"/>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7B7FEF-35E5-4E4B-9B77-93341A5F6F73}" type="datetimeFigureOut">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01D88-0935-4F4C-B6FB-8B103AABDAC5}" type="slidenum">
              <a:rPr lang="en-US" smtClean="0"/>
              <a:pPr/>
              <a:t>‹#›</a:t>
            </a:fld>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7B7FEF-35E5-4E4B-9B77-93341A5F6F73}" type="datetimeFigureOut">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01D88-0935-4F4C-B6FB-8B103AABDAC5}" type="slidenum">
              <a:rPr lang="en-US" smtClean="0"/>
              <a:pPr/>
              <a:t>‹#›</a:t>
            </a:fld>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7B7FEF-35E5-4E4B-9B77-93341A5F6F73}" type="datetimeFigureOut">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01D88-0935-4F4C-B6FB-8B103AABDAC5}" type="slidenum">
              <a:rPr lang="en-US" smtClean="0"/>
              <a:pPr/>
              <a:t>‹#›</a:t>
            </a:fld>
            <a:endParaRPr lang="en-US"/>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7B7FEF-35E5-4E4B-9B77-93341A5F6F73}" type="datetimeFigureOut">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01D88-0935-4F4C-B6FB-8B103AABDAC5}" type="slidenum">
              <a:rPr lang="en-US" smtClean="0"/>
              <a:pPr/>
              <a:t>‹#›</a:t>
            </a:fld>
            <a:endParaRPr lang="en-US"/>
          </a:p>
        </p:txBody>
      </p:sp>
    </p:spTree>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7B7FEF-35E5-4E4B-9B77-93341A5F6F73}" type="datetimeFigureOut">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01D88-0935-4F4C-B6FB-8B103AABDAC5}" type="slidenum">
              <a:rPr lang="en-US" smtClean="0"/>
              <a:pPr/>
              <a:t>‹#›</a:t>
            </a:fld>
            <a:endParaRPr lang="en-US"/>
          </a:p>
        </p:txBody>
      </p:sp>
    </p:spTree>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7B7FEF-35E5-4E4B-9B77-93341A5F6F73}" type="datetimeFigureOut">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01D88-0935-4F4C-B6FB-8B103AABDAC5}"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7B7FEF-35E5-4E4B-9B77-93341A5F6F73}" type="datetimeFigureOut">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01D88-0935-4F4C-B6FB-8B103AABDAC5}"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3308581"/>
            <a:ext cx="7598570"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7B7FEF-35E5-4E4B-9B77-93341A5F6F73}" type="datetimeFigureOut">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01D88-0935-4F4C-B6FB-8B103AABDAC5}"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7B7FEF-35E5-4E4B-9B77-93341A5F6F73}" type="datetimeFigureOut">
              <a:rPr lang="en-US" smtClean="0"/>
              <a:pPr/>
              <a:t>12/29/2015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01D88-0935-4F4C-B6FB-8B103AABDAC5}"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7B7FEF-35E5-4E4B-9B77-93341A5F6F73}" type="datetimeFigureOut">
              <a:rPr lang="en-US" smtClean="0"/>
              <a:pPr/>
              <a:t>12/29/2015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E01D88-0935-4F4C-B6FB-8B103AABDAC5}"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7B7FEF-35E5-4E4B-9B77-93341A5F6F73}" type="datetimeFigureOut">
              <a:rPr lang="en-US" smtClean="0"/>
              <a:pPr/>
              <a:t>12/29/2015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E01D88-0935-4F4C-B6FB-8B103AABDAC5}"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357B7FEF-35E5-4E4B-9B77-93341A5F6F73}" type="datetimeFigureOut">
              <a:rPr lang="en-US" smtClean="0"/>
              <a:pPr/>
              <a:t>12/29/2015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E01D88-0935-4F4C-B6FB-8B103AABDAC5}"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486150"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7B7FEF-35E5-4E4B-9B77-93341A5F6F73}" type="datetimeFigureOut">
              <a:rPr lang="en-US" smtClean="0"/>
              <a:pPr/>
              <a:t>12/29/2015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01D88-0935-4F4C-B6FB-8B103AABDAC5}"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7B7FEF-35E5-4E4B-9B77-93341A5F6F73}" type="datetimeFigureOut">
              <a:rPr lang="en-US" smtClean="0"/>
              <a:pPr/>
              <a:t>12/29/2015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01D88-0935-4F4C-B6FB-8B103AABDAC5}"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7B7FEF-35E5-4E4B-9B77-93341A5F6F73}" type="datetimeFigureOut">
              <a:rPr lang="en-US" smtClean="0"/>
              <a:pPr/>
              <a:t>12/29/2015</a:t>
            </a:fld>
            <a:endParaRPr lang="en-US"/>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E01D88-0935-4F4C-B6FB-8B103AABDAC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dissolve/>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5122" name="Picture 2" descr="http://r69.cooltext.com/rendered/cooltext156491459053656.gif"/>
          <p:cNvPicPr>
            <a:picLocks noChangeAspect="1" noChangeArrowheads="1" noCrop="1"/>
          </p:cNvPicPr>
          <p:nvPr/>
        </p:nvPicPr>
        <p:blipFill>
          <a:blip r:embed="rId3" cstate="print"/>
          <a:srcRect/>
          <a:stretch>
            <a:fillRect/>
          </a:stretch>
        </p:blipFill>
        <p:spPr bwMode="auto">
          <a:xfrm>
            <a:off x="0" y="304800"/>
            <a:ext cx="8051158" cy="2391435"/>
          </a:xfrm>
          <a:prstGeom prst="rect">
            <a:avLst/>
          </a:prstGeom>
          <a:noFill/>
        </p:spPr>
      </p:pic>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82930" indent="-514350">
              <a:buFont typeface="+mj-lt"/>
              <a:buAutoNum type="arabicParenR"/>
            </a:pPr>
            <a:r>
              <a:rPr lang="en-US" dirty="0" smtClean="0"/>
              <a:t>What medium do you use to get the news?</a:t>
            </a:r>
          </a:p>
          <a:p>
            <a:pPr marL="582930" indent="-514350">
              <a:buFont typeface="+mj-lt"/>
              <a:buAutoNum type="arabicParenR"/>
            </a:pPr>
            <a:r>
              <a:rPr lang="en-US" dirty="0" smtClean="0"/>
              <a:t>How often do you access that medium?</a:t>
            </a:r>
          </a:p>
          <a:p>
            <a:pPr marL="582930" indent="-514350">
              <a:buFont typeface="+mj-lt"/>
              <a:buAutoNum type="arabicParenR"/>
            </a:pPr>
            <a:r>
              <a:rPr lang="en-US" dirty="0" smtClean="0"/>
              <a:t>Do you find it reliable?</a:t>
            </a:r>
          </a:p>
          <a:p>
            <a:pPr marL="582930" indent="-514350">
              <a:buFont typeface="+mj-lt"/>
              <a:buAutoNum type="arabicParenR"/>
            </a:pPr>
            <a:r>
              <a:rPr lang="en-US" dirty="0" smtClean="0"/>
              <a:t>Name some national news organizations</a:t>
            </a:r>
          </a:p>
          <a:p>
            <a:pPr marL="582930" indent="-514350">
              <a:buFont typeface="+mj-lt"/>
              <a:buAutoNum type="arabicParenR"/>
            </a:pPr>
            <a:r>
              <a:rPr lang="en-US" dirty="0" smtClean="0"/>
              <a:t> What regional news do you follow?</a:t>
            </a:r>
          </a:p>
          <a:p>
            <a:pPr>
              <a:buNone/>
            </a:pPr>
            <a:endParaRPr lang="en-US" dirty="0"/>
          </a:p>
        </p:txBody>
      </p:sp>
      <p:pic>
        <p:nvPicPr>
          <p:cNvPr id="4098" name="Picture 2" descr="http://r73.cooltext.com/rendered/cooltext156491576520846.png"/>
          <p:cNvPicPr>
            <a:picLocks noChangeAspect="1" noChangeArrowheads="1"/>
          </p:cNvPicPr>
          <p:nvPr/>
        </p:nvPicPr>
        <p:blipFill>
          <a:blip r:embed="rId3" cstate="print"/>
          <a:srcRect/>
          <a:stretch>
            <a:fillRect/>
          </a:stretch>
        </p:blipFill>
        <p:spPr bwMode="auto">
          <a:xfrm>
            <a:off x="1143000" y="609600"/>
            <a:ext cx="6257925" cy="1533526"/>
          </a:xfrm>
          <a:prstGeom prst="rect">
            <a:avLst/>
          </a:prstGeom>
          <a:noFill/>
        </p:spPr>
      </p:pic>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4495800" cy="3992563"/>
          </a:xfrm>
        </p:spPr>
        <p:txBody>
          <a:bodyPr>
            <a:normAutofit/>
          </a:bodyPr>
          <a:lstStyle/>
          <a:p>
            <a:r>
              <a:rPr lang="en-US" dirty="0" smtClean="0"/>
              <a:t>After conducting surveys, the majority of interviewees claimed that they access the news via newspapers and television. This is consistent with the older age groups, accounting for the history of the press in media. </a:t>
            </a:r>
          </a:p>
          <a:p>
            <a:r>
              <a:rPr lang="en-US" dirty="0" smtClean="0"/>
              <a:t>Online media and other sources(such as applications) are tied in second place, as they are relatively new innovations that will not replace the allure of time-tested media easily</a:t>
            </a:r>
            <a:endParaRPr lang="en-US" dirty="0"/>
          </a:p>
        </p:txBody>
      </p:sp>
      <p:graphicFrame>
        <p:nvGraphicFramePr>
          <p:cNvPr id="4" name="Chart 3"/>
          <p:cNvGraphicFramePr/>
          <p:nvPr/>
        </p:nvGraphicFramePr>
        <p:xfrm>
          <a:off x="4953000" y="2209800"/>
          <a:ext cx="39624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7170" name="Picture 2" descr="http://r52.cooltext.com/rendered/cooltext156491635852732.png"/>
          <p:cNvPicPr>
            <a:picLocks noChangeAspect="1" noChangeArrowheads="1"/>
          </p:cNvPicPr>
          <p:nvPr/>
        </p:nvPicPr>
        <p:blipFill>
          <a:blip r:embed="rId4" cstate="print"/>
          <a:srcRect/>
          <a:stretch>
            <a:fillRect/>
          </a:stretch>
        </p:blipFill>
        <p:spPr bwMode="auto">
          <a:xfrm>
            <a:off x="1295400" y="457200"/>
            <a:ext cx="5705475" cy="1247775"/>
          </a:xfrm>
          <a:prstGeom prst="rect">
            <a:avLst/>
          </a:prstGeom>
          <a:noFill/>
        </p:spPr>
      </p:pic>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This question discriminated well among different age groups. </a:t>
            </a:r>
          </a:p>
          <a:p>
            <a:r>
              <a:rPr lang="en-US" dirty="0" smtClean="0"/>
              <a:t>Most interviewees responded by declaring themselves as avid readers of the news. They stated that they watched the news daily.</a:t>
            </a:r>
          </a:p>
          <a:p>
            <a:r>
              <a:rPr lang="en-US" dirty="0" smtClean="0"/>
              <a:t>However, age groups belonging to the work force hesitantly stated that they only regarded the news once a week, or whenever they had limited amounts of free time. Likewise, students busy in the pursuit of knowledge acknowledged this gap.</a:t>
            </a:r>
          </a:p>
          <a:p>
            <a:r>
              <a:rPr lang="en-US" dirty="0" smtClean="0"/>
              <a:t>The older interviewees, with copious amounts of free time, affirmatively replied that they saw the news daily, either with newspapers or on television screens.</a:t>
            </a:r>
            <a:endParaRPr lang="en-US" dirty="0"/>
          </a:p>
        </p:txBody>
      </p:sp>
      <p:pic>
        <p:nvPicPr>
          <p:cNvPr id="3074" name="Picture 2" descr="http://r52.cooltext.com/rendered/cooltext156491732142729.png"/>
          <p:cNvPicPr>
            <a:picLocks noChangeAspect="1" noChangeArrowheads="1"/>
          </p:cNvPicPr>
          <p:nvPr/>
        </p:nvPicPr>
        <p:blipFill>
          <a:blip r:embed="rId3" cstate="print"/>
          <a:srcRect/>
          <a:stretch>
            <a:fillRect/>
          </a:stretch>
        </p:blipFill>
        <p:spPr bwMode="auto">
          <a:xfrm>
            <a:off x="1295400" y="533400"/>
            <a:ext cx="5457825" cy="990601"/>
          </a:xfrm>
          <a:prstGeom prst="rect">
            <a:avLst/>
          </a:prstGeom>
          <a:noFill/>
        </p:spPr>
      </p:pic>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This question provided a mixed response, with affirmations and negations being distributed seamlessly in differing age groups. Some bank on their goodwill with the news industry, along with the fact that news on the television is usually shown live, and is filmed at the site of the event in question. However, the tendency of media outlets to focus on certain events and ignore others provides reasonable doubt regarding the authenticity of the news in an industry where ratings and sales provide the heart of the business. The media has been known to twist certain events negatively and to encourage a bias that divides united countries and groups. In conclusion, while factually accurate, the news’ effects on viewers must be studied and disseminated.</a:t>
            </a:r>
            <a:endParaRPr lang="en-US" dirty="0"/>
          </a:p>
        </p:txBody>
      </p:sp>
      <p:pic>
        <p:nvPicPr>
          <p:cNvPr id="2050" name="Picture 2" descr="http://r52.cooltext.com/rendered/cooltext156491837885477.png"/>
          <p:cNvPicPr>
            <a:picLocks noChangeAspect="1" noChangeArrowheads="1"/>
          </p:cNvPicPr>
          <p:nvPr/>
        </p:nvPicPr>
        <p:blipFill>
          <a:blip r:embed="rId3" cstate="print"/>
          <a:srcRect/>
          <a:stretch>
            <a:fillRect/>
          </a:stretch>
        </p:blipFill>
        <p:spPr bwMode="auto">
          <a:xfrm>
            <a:off x="1828800" y="304799"/>
            <a:ext cx="4038600" cy="1642203"/>
          </a:xfrm>
          <a:prstGeom prst="rect">
            <a:avLst/>
          </a:prstGeom>
          <a:noFill/>
        </p:spPr>
      </p:pic>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828800"/>
          </a:xfrm>
        </p:spPr>
        <p:txBody>
          <a:bodyPr/>
          <a:lstStyle/>
          <a:p>
            <a:r>
              <a:rPr lang="en-US" dirty="0" smtClean="0"/>
              <a:t>Responses to this question were varied, with the results being summarized by the following graph</a:t>
            </a:r>
            <a:endParaRPr lang="en-US" dirty="0"/>
          </a:p>
        </p:txBody>
      </p:sp>
      <p:graphicFrame>
        <p:nvGraphicFramePr>
          <p:cNvPr id="4" name="Chart 3"/>
          <p:cNvGraphicFramePr/>
          <p:nvPr/>
        </p:nvGraphicFramePr>
        <p:xfrm>
          <a:off x="762000" y="3200400"/>
          <a:ext cx="6781800" cy="3048000"/>
        </p:xfrm>
        <a:graphic>
          <a:graphicData uri="http://schemas.openxmlformats.org/drawingml/2006/chart">
            <c:chart xmlns:c="http://schemas.openxmlformats.org/drawingml/2006/chart" xmlns:r="http://schemas.openxmlformats.org/officeDocument/2006/relationships" r:id="rId3"/>
          </a:graphicData>
        </a:graphic>
      </p:graphicFrame>
      <p:pic>
        <p:nvPicPr>
          <p:cNvPr id="6146" name="Picture 2" descr="http://r76.cooltext.com/rendered/cooltext156491892359754.png"/>
          <p:cNvPicPr>
            <a:picLocks noChangeAspect="1" noChangeArrowheads="1"/>
          </p:cNvPicPr>
          <p:nvPr/>
        </p:nvPicPr>
        <p:blipFill>
          <a:blip r:embed="rId4" cstate="print"/>
          <a:srcRect/>
          <a:stretch>
            <a:fillRect/>
          </a:stretch>
        </p:blipFill>
        <p:spPr bwMode="auto">
          <a:xfrm>
            <a:off x="685800" y="533400"/>
            <a:ext cx="6400800" cy="819151"/>
          </a:xfrm>
          <a:prstGeom prst="rect">
            <a:avLst/>
          </a:prstGeom>
          <a:noFill/>
        </p:spPr>
      </p:pic>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Several interviewees were unable to answer this question, though those that did ubiquitously referred to their hometowns, or regions that are constantly plagued with unfortunate events. Zee News was the preferred medium among those who followed the news in regions other than those that they were habiting.</a:t>
            </a:r>
            <a:endParaRPr lang="en-US" dirty="0"/>
          </a:p>
        </p:txBody>
      </p:sp>
      <p:pic>
        <p:nvPicPr>
          <p:cNvPr id="1028" name="Picture 4" descr="http://r69.cooltext.com/rendered/cooltext156492050557745.png"/>
          <p:cNvPicPr>
            <a:picLocks noChangeAspect="1" noChangeArrowheads="1"/>
          </p:cNvPicPr>
          <p:nvPr/>
        </p:nvPicPr>
        <p:blipFill>
          <a:blip r:embed="rId3" cstate="print"/>
          <a:srcRect/>
          <a:stretch>
            <a:fillRect/>
          </a:stretch>
        </p:blipFill>
        <p:spPr bwMode="auto">
          <a:xfrm>
            <a:off x="1981200" y="533400"/>
            <a:ext cx="5181600" cy="2045368"/>
          </a:xfrm>
          <a:prstGeom prst="rect">
            <a:avLst/>
          </a:prstGeom>
          <a:noFill/>
        </p:spPr>
      </p:pic>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r52.cooltext.com/rendered/cooltext156492133543655.gif"/>
          <p:cNvPicPr>
            <a:picLocks noChangeAspect="1" noChangeArrowheads="1" noCrop="1"/>
          </p:cNvPicPr>
          <p:nvPr/>
        </p:nvPicPr>
        <p:blipFill>
          <a:blip r:embed="rId2" cstate="print"/>
          <a:srcRect/>
          <a:stretch>
            <a:fillRect/>
          </a:stretch>
        </p:blipFill>
        <p:spPr bwMode="auto">
          <a:xfrm>
            <a:off x="381000" y="1371600"/>
            <a:ext cx="8514030" cy="2819400"/>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61DDDE80-2DFA-4F2A-B66F-72059846BDAA}"/>
    </a:ext>
  </a:extLst>
</a:theme>
</file>

<file path=ppt/theme/themeOverride1.xml><?xml version="1.0" encoding="utf-8"?>
<a:themeOverride xmlns:a="http://schemas.openxmlformats.org/drawingml/2006/main">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themeOverride>
</file>

<file path=ppt/theme/themeOverride2.xml><?xml version="1.0" encoding="utf-8"?>
<a:themeOverride xmlns:a="http://schemas.openxmlformats.org/drawingml/2006/main">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themeOverride>
</file>

<file path=ppt/theme/themeOverride3.xml><?xml version="1.0" encoding="utf-8"?>
<a:themeOverride xmlns:a="http://schemas.openxmlformats.org/drawingml/2006/main">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themeOverride>
</file>

<file path=ppt/theme/themeOverride4.xml><?xml version="1.0" encoding="utf-8"?>
<a:themeOverride xmlns:a="http://schemas.openxmlformats.org/drawingml/2006/main">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themeOverride>
</file>

<file path=ppt/theme/themeOverride5.xml><?xml version="1.0" encoding="utf-8"?>
<a:themeOverride xmlns:a="http://schemas.openxmlformats.org/drawingml/2006/main">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themeOverride>
</file>

<file path=ppt/theme/themeOverride6.xml><?xml version="1.0" encoding="utf-8"?>
<a:themeOverride xmlns:a="http://schemas.openxmlformats.org/drawingml/2006/main">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themeOverride>
</file>

<file path=ppt/theme/themeOverride7.xml><?xml version="1.0" encoding="utf-8"?>
<a:themeOverride xmlns:a="http://schemas.openxmlformats.org/drawingml/2006/main">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themeOverride>
</file>

<file path=docProps/app.xml><?xml version="1.0" encoding="utf-8"?>
<Properties xmlns="http://schemas.openxmlformats.org/officeDocument/2006/extended-properties" xmlns:vt="http://schemas.openxmlformats.org/officeDocument/2006/docPropsVTypes">
  <Template/>
  <TotalTime>53</TotalTime>
  <Words>415</Words>
  <Application>Microsoft Office PowerPoint</Application>
  <PresentationFormat>On-screen Show (4:3)</PresentationFormat>
  <Paragraphs>16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Celestial</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mansi</dc:creator>
  <cp:lastModifiedBy>mansi</cp:lastModifiedBy>
  <cp:revision>7</cp:revision>
  <dcterms:created xsi:type="dcterms:W3CDTF">2015-12-26T16:14:24Z</dcterms:created>
  <dcterms:modified xsi:type="dcterms:W3CDTF">2015-12-29T05:15:12Z</dcterms:modified>
</cp:coreProperties>
</file>